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7"/>
  </p:handoutMasterIdLst>
  <p:sldIdLst>
    <p:sldId id="256" r:id="rId2"/>
    <p:sldId id="269" r:id="rId3"/>
    <p:sldId id="270" r:id="rId4"/>
    <p:sldId id="268" r:id="rId5"/>
    <p:sldId id="289" r:id="rId6"/>
    <p:sldId id="258" r:id="rId7"/>
    <p:sldId id="279" r:id="rId8"/>
    <p:sldId id="280" r:id="rId9"/>
    <p:sldId id="281" r:id="rId10"/>
    <p:sldId id="287" r:id="rId11"/>
    <p:sldId id="288" r:id="rId12"/>
    <p:sldId id="259" r:id="rId13"/>
    <p:sldId id="293" r:id="rId14"/>
    <p:sldId id="257" r:id="rId15"/>
    <p:sldId id="277" r:id="rId16"/>
    <p:sldId id="261" r:id="rId17"/>
    <p:sldId id="264" r:id="rId18"/>
    <p:sldId id="262" r:id="rId19"/>
    <p:sldId id="272" r:id="rId20"/>
    <p:sldId id="294" r:id="rId21"/>
    <p:sldId id="285" r:id="rId22"/>
    <p:sldId id="286" r:id="rId23"/>
    <p:sldId id="292" r:id="rId24"/>
    <p:sldId id="291" r:id="rId25"/>
    <p:sldId id="276" r:id="rId26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77" autoAdjust="0"/>
  </p:normalViewPr>
  <p:slideViewPr>
    <p:cSldViewPr>
      <p:cViewPr>
        <p:scale>
          <a:sx n="70" d="100"/>
          <a:sy n="70" d="100"/>
        </p:scale>
        <p:origin x="-4336" y="-1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4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arm:NIDRR%20Training:Board%20Presentation:AATT%20power%20point%20da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arm:NIDRR%20Training:Board%20Presentation:AATT%20power%20point%20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oleObject" Target="Farm:NIDRR%20Training:Board%20Presentation:AATT%20power%20point%20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oleObject" Target="Farm:NIDRR%20Training:Board%20Presentation:AATT%20power%20point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Initial Eval.*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Gained understanding of work culture on farms in their state</c:v>
                </c:pt>
                <c:pt idx="1">
                  <c:v>Gained understanding of agriculture in their state's economy</c:v>
                </c:pt>
                <c:pt idx="2">
                  <c:v>Gained a better understanding of farm site assessment</c:v>
                </c:pt>
                <c:pt idx="3">
                  <c:v>Gained understanding of farm site application of rehab.</c:v>
                </c:pt>
                <c:pt idx="4">
                  <c:v>Able to identify disability related resources for farmers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0.94</c:v>
                </c:pt>
                <c:pt idx="1">
                  <c:v>0.93</c:v>
                </c:pt>
                <c:pt idx="2">
                  <c:v>0.91</c:v>
                </c:pt>
                <c:pt idx="3">
                  <c:v>0.91</c:v>
                </c:pt>
                <c:pt idx="4">
                  <c:v>0.9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Six Months**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Gained understanding of work culture on farms in their state</c:v>
                </c:pt>
                <c:pt idx="1">
                  <c:v>Gained understanding of agriculture in their state's economy</c:v>
                </c:pt>
                <c:pt idx="2">
                  <c:v>Gained a better understanding of farm site assessment</c:v>
                </c:pt>
                <c:pt idx="3">
                  <c:v>Gained understanding of farm site application of rehab.</c:v>
                </c:pt>
                <c:pt idx="4">
                  <c:v>Able to identify disability related resources for farmers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0.95</c:v>
                </c:pt>
                <c:pt idx="1">
                  <c:v>0.85</c:v>
                </c:pt>
                <c:pt idx="2">
                  <c:v>0.72</c:v>
                </c:pt>
                <c:pt idx="3">
                  <c:v>0.92</c:v>
                </c:pt>
                <c:pt idx="4">
                  <c:v>0.86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0555160"/>
        <c:axId val="-2120552152"/>
      </c:barChart>
      <c:catAx>
        <c:axId val="-2120555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0" i="0"/>
            </a:pPr>
            <a:endParaRPr lang="en-US"/>
          </a:p>
        </c:txPr>
        <c:crossAx val="-2120552152"/>
        <c:crosses val="autoZero"/>
        <c:auto val="1"/>
        <c:lblAlgn val="ctr"/>
        <c:lblOffset val="100"/>
        <c:noMultiLvlLbl val="0"/>
      </c:catAx>
      <c:valAx>
        <c:axId val="-21205521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20555160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Sheet1!$A$15:$A$16</c:f>
              <c:strCache>
                <c:ptCount val="2"/>
                <c:pt idx="0">
                  <c:v>12 Months Prior</c:v>
                </c:pt>
                <c:pt idx="1">
                  <c:v>6 Months After</c:v>
                </c:pt>
              </c:strCache>
            </c:strRef>
          </c:cat>
          <c:val>
            <c:numRef>
              <c:f>Sheet1!$B$15:$B$16</c:f>
              <c:numCache>
                <c:formatCode>General</c:formatCode>
                <c:ptCount val="2"/>
                <c:pt idx="0">
                  <c:v>2.44</c:v>
                </c:pt>
                <c:pt idx="1">
                  <c:v>4.33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24426680"/>
        <c:axId val="-2125418184"/>
        <c:axId val="0"/>
      </c:bar3DChart>
      <c:catAx>
        <c:axId val="21244266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n-US"/>
          </a:p>
        </c:txPr>
        <c:crossAx val="-2125418184"/>
        <c:crosses val="autoZero"/>
        <c:auto val="1"/>
        <c:lblAlgn val="ctr"/>
        <c:lblOffset val="100"/>
        <c:noMultiLvlLbl val="0"/>
      </c:catAx>
      <c:valAx>
        <c:axId val="-2125418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Farmers Served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12442668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Initial Eval.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Gained understanding of work culture on farms in their state</c:v>
                </c:pt>
                <c:pt idx="1">
                  <c:v>Gained understanding of agriculture in their state's economy</c:v>
                </c:pt>
                <c:pt idx="2">
                  <c:v>Gained a better understanding of farm site assessment</c:v>
                </c:pt>
                <c:pt idx="3">
                  <c:v>Gained understanding of farm site application of rehab.</c:v>
                </c:pt>
                <c:pt idx="4">
                  <c:v>Able to identify disability related resources for farmers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0.9</c:v>
                </c:pt>
                <c:pt idx="1">
                  <c:v>0.89</c:v>
                </c:pt>
                <c:pt idx="2">
                  <c:v>0.86</c:v>
                </c:pt>
                <c:pt idx="3">
                  <c:v>0.96</c:v>
                </c:pt>
                <c:pt idx="4">
                  <c:v>0.95</c:v>
                </c:pt>
              </c:numCache>
            </c:numRef>
          </c:val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Six Months*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Gained understanding of work culture on farms in their state</c:v>
                </c:pt>
                <c:pt idx="1">
                  <c:v>Gained understanding of agriculture in their state's economy</c:v>
                </c:pt>
                <c:pt idx="2">
                  <c:v>Gained a better understanding of farm site assessment</c:v>
                </c:pt>
                <c:pt idx="3">
                  <c:v>Gained understanding of farm site application of rehab.</c:v>
                </c:pt>
                <c:pt idx="4">
                  <c:v>Able to identify disability related resources for farmers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0.94</c:v>
                </c:pt>
                <c:pt idx="1">
                  <c:v>0.93</c:v>
                </c:pt>
                <c:pt idx="2">
                  <c:v>0.91</c:v>
                </c:pt>
                <c:pt idx="3">
                  <c:v>0.91</c:v>
                </c:pt>
                <c:pt idx="4">
                  <c:v>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20372072"/>
        <c:axId val="-2120369064"/>
      </c:barChart>
      <c:catAx>
        <c:axId val="-21203720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 vert="horz" lIns="0" anchor="ctr" anchorCtr="1">
            <a:noAutofit/>
          </a:bodyPr>
          <a:lstStyle/>
          <a:p>
            <a:pPr>
              <a:defRPr sz="1400" b="0" i="0"/>
            </a:pPr>
            <a:endParaRPr lang="en-US"/>
          </a:p>
        </c:txPr>
        <c:crossAx val="-2120369064"/>
        <c:crosses val="autoZero"/>
        <c:auto val="1"/>
        <c:lblAlgn val="ctr"/>
        <c:lblOffset val="100"/>
        <c:noMultiLvlLbl val="0"/>
      </c:catAx>
      <c:valAx>
        <c:axId val="-21203690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20372072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1109892448475"/>
          <c:y val="0.0356564019448946"/>
          <c:w val="0.729991978653396"/>
          <c:h val="0.875699791983052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Sheet1!$A$15:$A$16</c:f>
              <c:strCache>
                <c:ptCount val="2"/>
                <c:pt idx="0">
                  <c:v>12 Months Prior</c:v>
                </c:pt>
                <c:pt idx="1">
                  <c:v>6 Months After</c:v>
                </c:pt>
              </c:strCache>
            </c:strRef>
          </c:cat>
          <c:val>
            <c:numRef>
              <c:f>Sheet1!$C$15:$C$16</c:f>
              <c:numCache>
                <c:formatCode>General</c:formatCode>
                <c:ptCount val="2"/>
                <c:pt idx="0">
                  <c:v>1.53</c:v>
                </c:pt>
                <c:pt idx="1">
                  <c:v>2.22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2120327192"/>
        <c:axId val="-2120324216"/>
        <c:axId val="0"/>
      </c:bar3DChart>
      <c:catAx>
        <c:axId val="-2120327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/>
            </a:pPr>
            <a:endParaRPr lang="en-US"/>
          </a:p>
        </c:txPr>
        <c:crossAx val="-2120324216"/>
        <c:crosses val="autoZero"/>
        <c:auto val="1"/>
        <c:lblAlgn val="ctr"/>
        <c:lblOffset val="100"/>
        <c:noMultiLvlLbl val="0"/>
      </c:catAx>
      <c:valAx>
        <c:axId val="-21203242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Farmers Served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-212032719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B14E5AB-760F-4D5D-8E38-F664F8D57DE4}" type="datetimeFigureOut">
              <a:rPr lang="en-US" altLang="en-US"/>
              <a:pPr>
                <a:defRPr/>
              </a:pPr>
              <a:t>3/28/14</a:t>
            </a:fld>
            <a:endParaRPr lang="en-US" alt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B551CBC-66ED-4B43-8C7F-9FB3AC6145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166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1AB4D-66D6-4B13-9D37-7ABF7FDB0AEA}" type="datetimeFigureOut">
              <a:rPr lang="en-US" altLang="en-US"/>
              <a:pPr>
                <a:defRPr/>
              </a:pPr>
              <a:t>3/28/14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D7D07-B8E0-41D7-BA78-85A41365F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93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84B3F-76B2-431C-949C-D8FEF0593AC6}" type="datetimeFigureOut">
              <a:rPr lang="en-US" altLang="en-US"/>
              <a:pPr>
                <a:defRPr/>
              </a:pPr>
              <a:t>3/28/14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86D33-B3CC-4358-9EF8-1C01FC682A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889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4B201-1647-482C-9E3D-2C65AC448830}" type="datetimeFigureOut">
              <a:rPr lang="en-US" altLang="en-US"/>
              <a:pPr>
                <a:defRPr/>
              </a:pPr>
              <a:t>3/28/14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383AE-5F43-4187-A7A1-305D83DA45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80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80497-A994-480D-A850-6D30F2F01A1A}" type="datetimeFigureOut">
              <a:rPr lang="en-US" altLang="en-US"/>
              <a:pPr>
                <a:defRPr/>
              </a:pPr>
              <a:t>3/28/14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72CB6-5E51-4527-B545-4D8A0AFB3E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75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92A49-CB6C-409E-8DBE-5753FC029652}" type="datetimeFigureOut">
              <a:rPr lang="en-US" altLang="en-US"/>
              <a:pPr>
                <a:defRPr/>
              </a:pPr>
              <a:t>3/28/14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24F5F-F6E2-46B0-ABAE-DB7BB8E6E6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918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7424C-C7B9-4CBB-8C50-504ED6502E06}" type="datetimeFigureOut">
              <a:rPr lang="en-US" altLang="en-US"/>
              <a:pPr>
                <a:defRPr/>
              </a:pPr>
              <a:t>3/28/14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F9317-73E8-4BD4-97CC-37FE92C64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5589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65F56-7BB8-4EA7-8163-93BB097E21A3}" type="datetimeFigureOut">
              <a:rPr lang="en-US" altLang="en-US"/>
              <a:pPr>
                <a:defRPr/>
              </a:pPr>
              <a:t>3/28/14</a:t>
            </a:fld>
            <a:endParaRPr lang="en-US" alt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4418C-D5FB-45C7-A4B1-F54B98AF34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8CBDC-0716-4825-AC1B-CF9FD790AE28}" type="datetimeFigureOut">
              <a:rPr lang="en-US" altLang="en-US"/>
              <a:pPr>
                <a:defRPr/>
              </a:pPr>
              <a:t>3/28/14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8376B-FAE9-4A3E-92AA-8843391AB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511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2B771-1623-4FA0-B788-9CF8D1844D11}" type="datetimeFigureOut">
              <a:rPr lang="en-US" altLang="en-US"/>
              <a:pPr>
                <a:defRPr/>
              </a:pPr>
              <a:t>3/28/14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D313F-212D-46DC-803F-9FC80E27F0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11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087F1-AD14-4DA8-921C-3CF256229FE9}" type="datetimeFigureOut">
              <a:rPr lang="en-US" altLang="en-US"/>
              <a:pPr>
                <a:defRPr/>
              </a:pPr>
              <a:t>3/28/14</a:t>
            </a:fld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B041B-7EDA-4402-B17E-17B70FF14D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580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1797F-6A22-4638-901A-DCFC82D146FA}" type="datetimeFigureOut">
              <a:rPr lang="en-US" altLang="en-US"/>
              <a:pPr>
                <a:defRPr/>
              </a:pPr>
              <a:t>3/28/14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4FA0E-DEEF-4A8B-BC27-629B548878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26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rgbClr val="4F4F4F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F152686-2F9A-4954-B0CC-A18720E1C199}" type="datetimeFigureOut">
              <a:rPr lang="en-US" altLang="en-US"/>
              <a:pPr>
                <a:defRPr/>
              </a:pPr>
              <a:t>3/28/14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2400">
                <a:solidFill>
                  <a:srgbClr val="262626"/>
                </a:solidFill>
                <a:latin typeface="Impact" pitchFamily="34" charset="0"/>
              </a:defRPr>
            </a:lvl1pPr>
          </a:lstStyle>
          <a:p>
            <a:pPr>
              <a:defRPr/>
            </a:pPr>
            <a:fld id="{20C4E228-9E5D-474A-8CDD-91AFE53585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55" r:id="rId2"/>
    <p:sldLayoutId id="2147483763" r:id="rId3"/>
    <p:sldLayoutId id="2147483756" r:id="rId4"/>
    <p:sldLayoutId id="2147483764" r:id="rId5"/>
    <p:sldLayoutId id="2147483757" r:id="rId6"/>
    <p:sldLayoutId id="2147483758" r:id="rId7"/>
    <p:sldLayoutId id="2147483765" r:id="rId8"/>
    <p:sldLayoutId id="2147483759" r:id="rId9"/>
    <p:sldLayoutId id="2147483760" r:id="rId10"/>
    <p:sldLayoutId id="21474837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4" Type="http://schemas.openxmlformats.org/officeDocument/2006/relationships/image" Target="../media/image24.jpg"/><Relationship Id="rId5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4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jpe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255361" y="3581400"/>
            <a:ext cx="8610600" cy="2057400"/>
          </a:xfrm>
        </p:spPr>
        <p:txBody>
          <a:bodyPr/>
          <a:lstStyle/>
          <a:p>
            <a:pPr lvl="0" algn="ctr" eaLnBrk="1" hangingPunct="1"/>
            <a:r>
              <a:rPr lang="en-US" altLang="en-US" sz="2800" dirty="0" smtClean="0">
                <a:ea typeface="ＭＳ Ｐゴシック" pitchFamily="34" charset="-128"/>
              </a:rPr>
              <a:t/>
            </a:r>
            <a:br>
              <a:rPr lang="en-US" altLang="en-US" sz="2800" dirty="0" smtClean="0">
                <a:ea typeface="ＭＳ Ｐゴシック" pitchFamily="34" charset="-128"/>
              </a:rPr>
            </a:br>
            <a:r>
              <a:rPr lang="en-US" altLang="en-US" sz="2800" dirty="0" smtClean="0">
                <a:ea typeface="ＭＳ Ｐゴシック" pitchFamily="34" charset="-128"/>
              </a:rPr>
              <a:t>NIDRR-funded</a:t>
            </a:r>
            <a:br>
              <a:rPr lang="en-US" altLang="en-US" sz="2800" dirty="0" smtClean="0">
                <a:ea typeface="ＭＳ Ｐゴシック" pitchFamily="34" charset="-128"/>
              </a:rPr>
            </a:br>
            <a:r>
              <a:rPr lang="en-US" altLang="en-US" sz="2800" i="1" dirty="0" smtClean="0">
                <a:ea typeface="ＭＳ Ｐゴシック" pitchFamily="34" charset="-128"/>
              </a:rPr>
              <a:t>AATT</a:t>
            </a:r>
            <a:r>
              <a:rPr lang="en-US" altLang="en-US" sz="2800" dirty="0" smtClean="0">
                <a:ea typeface="ＭＳ Ｐゴシック" pitchFamily="34" charset="-128"/>
              </a:rPr>
              <a:t>  Project </a:t>
            </a:r>
            <a:r>
              <a:rPr lang="en-US" altLang="en-US" sz="2800" i="1" dirty="0" smtClean="0">
                <a:ea typeface="ＭＳ Ｐゴシック" pitchFamily="34" charset="-128"/>
              </a:rPr>
              <a:t>(Agricultural Assistive Technology Training)</a:t>
            </a:r>
            <a:r>
              <a:rPr lang="en-US" altLang="en-US" sz="4800" dirty="0" smtClean="0">
                <a:ea typeface="ＭＳ Ｐゴシック" pitchFamily="34" charset="-128"/>
              </a:rPr>
              <a:t> </a:t>
            </a:r>
            <a:br>
              <a:rPr lang="en-US" altLang="en-US" sz="4800" dirty="0" smtClean="0">
                <a:ea typeface="ＭＳ Ｐゴシック" pitchFamily="34" charset="-128"/>
              </a:rPr>
            </a:br>
            <a:r>
              <a:rPr lang="en-US" altLang="en-US" sz="1800" i="1" dirty="0">
                <a:solidFill>
                  <a:prstClr val="black"/>
                </a:solidFill>
                <a:latin typeface="Arial" charset="0"/>
              </a:rPr>
              <a:t>DOE/OSERS Project # H133G100195</a:t>
            </a:r>
            <a:r>
              <a:rPr lang="en-US" altLang="en-US" sz="1800" dirty="0">
                <a:solidFill>
                  <a:prstClr val="black"/>
                </a:solidFill>
                <a:latin typeface="Arial" charset="0"/>
              </a:rPr>
              <a:t/>
            </a:r>
            <a:br>
              <a:rPr lang="en-US" altLang="en-US" sz="1800" dirty="0">
                <a:solidFill>
                  <a:prstClr val="black"/>
                </a:solidFill>
                <a:latin typeface="Arial" charset="0"/>
              </a:rPr>
            </a:br>
            <a:r>
              <a:rPr lang="en-US" altLang="en-US" sz="4800" dirty="0" smtClean="0">
                <a:ea typeface="ＭＳ Ｐゴシック" pitchFamily="34" charset="-128"/>
              </a:rPr>
              <a:t>TRAINING OVERVIEW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762000" y="5638800"/>
            <a:ext cx="6858000" cy="838200"/>
          </a:xfrm>
        </p:spPr>
        <p:txBody>
          <a:bodyPr/>
          <a:lstStyle/>
          <a:p>
            <a:pPr algn="ctr" eaLnBrk="1" hangingPunct="1"/>
            <a:r>
              <a:rPr lang="en-US" altLang="en-US" smtClean="0">
                <a:ea typeface="ＭＳ Ｐゴシック" pitchFamily="34" charset="-128"/>
              </a:rPr>
              <a:t>On-line and In-person Evaluations</a:t>
            </a:r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902075" cy="260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5" y="3810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24013"/>
            <a:ext cx="2667000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571500"/>
            <a:ext cx="2714625" cy="2171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971" y="593270"/>
            <a:ext cx="5604387" cy="3140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733800"/>
            <a:ext cx="3429000" cy="2269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7468" y="6236732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Utah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60347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... Harvest Continues to Expand into some Central Oklahoma Loc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" y="106680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3962400"/>
            <a:ext cx="2857500" cy="18954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61722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Oklahoma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486" y="1752600"/>
            <a:ext cx="5047042" cy="336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739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4724400"/>
            <a:ext cx="3505200" cy="1600200"/>
          </a:xfrm>
        </p:spPr>
        <p:txBody>
          <a:bodyPr/>
          <a:lstStyle/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In-Person </a:t>
            </a:r>
            <a:r>
              <a:rPr lang="en-US" altLang="en-US" dirty="0" smtClean="0">
                <a:ea typeface="ＭＳ Ｐゴシック" pitchFamily="34" charset="-128"/>
              </a:rPr>
              <a:t>Evaluations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5486400"/>
            <a:ext cx="4038600" cy="609600"/>
          </a:xfrm>
        </p:spPr>
        <p:txBody>
          <a:bodyPr rtlCol="0" anchor="t">
            <a:normAutofit fontScale="550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 smtClean="0">
                <a:ea typeface="+mn-ea"/>
                <a:cs typeface="+mn-cs"/>
              </a:rPr>
              <a:t>* Evaluation summary based on average responses from five training workshops, 149 respondents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800" b="1" dirty="0" smtClean="0">
                <a:ea typeface="+mn-ea"/>
                <a:cs typeface="+mn-cs"/>
              </a:rPr>
              <a:t>** Fifty </a:t>
            </a:r>
            <a:r>
              <a:rPr lang="en-US" sz="1800" b="1" dirty="0">
                <a:ea typeface="+mn-ea"/>
                <a:cs typeface="+mn-cs"/>
              </a:rPr>
              <a:t>percent of the participants at the in-person training responded to the six month evaluation</a:t>
            </a:r>
          </a:p>
          <a:p>
            <a:pPr marL="274320" indent="-274320" eaLnBrk="1" fontAlgn="auto" hangingPunct="1">
              <a:spcAft>
                <a:spcPts val="0"/>
              </a:spcAft>
              <a:buFontTx/>
              <a:buChar char="•"/>
              <a:defRPr/>
            </a:pPr>
            <a:endParaRPr lang="en-US" sz="1800" b="1" dirty="0" smtClean="0">
              <a:ea typeface="+mn-ea"/>
              <a:cs typeface="+mn-cs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762000" y="304800"/>
          <a:ext cx="7715250" cy="5033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62000" y="4648200"/>
            <a:ext cx="6781800" cy="1600200"/>
          </a:xfrm>
        </p:spPr>
        <p:txBody>
          <a:bodyPr/>
          <a:lstStyle/>
          <a:p>
            <a:pPr algn="ctr" eaLnBrk="1" hangingPunct="1"/>
            <a:r>
              <a:rPr lang="en-US" altLang="en-US" sz="4000" smtClean="0">
                <a:ea typeface="ＭＳ Ｐゴシック" pitchFamily="34" charset="-128"/>
              </a:rPr>
              <a:t>Outcomes of service delivery</a:t>
            </a:r>
            <a:br>
              <a:rPr lang="en-US" altLang="en-US" sz="4000" smtClean="0">
                <a:ea typeface="ＭＳ Ｐゴシック" pitchFamily="34" charset="-128"/>
              </a:rPr>
            </a:br>
            <a:r>
              <a:rPr lang="en-US" altLang="en-US" sz="4000" smtClean="0">
                <a:ea typeface="ＭＳ Ｐゴシック" pitchFamily="34" charset="-128"/>
              </a:rPr>
              <a:t> </a:t>
            </a:r>
            <a:r>
              <a:rPr lang="en-US" altLang="en-US" sz="2800" smtClean="0">
                <a:ea typeface="ＭＳ Ｐゴシック" pitchFamily="34" charset="-128"/>
              </a:rPr>
              <a:t>(In-person training)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4800600" cy="4191000"/>
          </a:xfrm>
        </p:spPr>
        <p:txBody>
          <a:bodyPr anchor="t"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Participants reported serving average of 2.44 farmers 12 months prior to </a:t>
            </a:r>
            <a:r>
              <a:rPr lang="en-US" altLang="en-US" i="1" smtClean="0">
                <a:ea typeface="ＭＳ Ｐゴシック" pitchFamily="34" charset="-128"/>
              </a:rPr>
              <a:t>AATT</a:t>
            </a:r>
            <a:r>
              <a:rPr lang="en-US" altLang="en-US" smtClean="0">
                <a:ea typeface="ＭＳ Ｐゴシック" pitchFamily="34" charset="-128"/>
              </a:rPr>
              <a:t> in-person training 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Six month post-training survey indicated participants serving average of 4.33 farmers </a:t>
            </a:r>
          </a:p>
          <a:p>
            <a:pPr eaLnBrk="1" hangingPunct="1"/>
            <a:r>
              <a:rPr lang="en-US" altLang="en-US" sz="3000" b="1" smtClean="0">
                <a:ea typeface="ＭＳ Ｐゴシック" pitchFamily="34" charset="-128"/>
              </a:rPr>
              <a:t>77% increase in farmers served</a:t>
            </a:r>
          </a:p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105400" y="990600"/>
          <a:ext cx="3460750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225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Comments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>
          <a:xfrm>
            <a:off x="762000" y="533400"/>
            <a:ext cx="7772400" cy="4800600"/>
          </a:xfrm>
        </p:spPr>
        <p:txBody>
          <a:bodyPr/>
          <a:lstStyle/>
          <a:p>
            <a:pPr eaLnBrk="1" hangingPunct="1"/>
            <a:r>
              <a:rPr lang="en-US" altLang="en-US" sz="2800" i="1" smtClean="0">
                <a:ea typeface="ＭＳ Ｐゴシック" pitchFamily="34" charset="-128"/>
              </a:rPr>
              <a:t>“The understanding of the farm culture was great. It was helpful to visit the farm and learn about the equipment needed for farming.”</a:t>
            </a:r>
          </a:p>
          <a:p>
            <a:pPr eaLnBrk="1" hangingPunct="1"/>
            <a:endParaRPr lang="en-US" altLang="en-US" sz="2800" i="1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800" i="1" smtClean="0">
                <a:ea typeface="ＭＳ Ｐゴシック" pitchFamily="34" charset="-128"/>
              </a:rPr>
              <a:t>“The farm visits bring it home, to see the physical difference made is eye opening.”</a:t>
            </a:r>
          </a:p>
          <a:p>
            <a:pPr eaLnBrk="1" hangingPunct="1"/>
            <a:endParaRPr lang="en-US" altLang="en-US" sz="2800" i="1" smtClean="0">
              <a:ea typeface="ＭＳ Ｐゴシック" pitchFamily="34" charset="-128"/>
            </a:endParaRPr>
          </a:p>
          <a:p>
            <a:pPr eaLnBrk="1" hangingPunct="1"/>
            <a:r>
              <a:rPr lang="en-US" altLang="en-US" sz="2800" i="1" smtClean="0">
                <a:ea typeface="ＭＳ Ｐゴシック" pitchFamily="34" charset="-128"/>
              </a:rPr>
              <a:t>“Seeing examples of accommodations helps me to look at a person’s limitations and need for accommodations rather than focus on retraining.”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Comments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ja-JP" altLang="en-US" sz="2800" i="1" smtClean="0">
                <a:ea typeface="ＭＳ Ｐゴシック" pitchFamily="34" charset="-128"/>
              </a:rPr>
              <a:t>“</a:t>
            </a:r>
            <a:r>
              <a:rPr lang="en-US" altLang="ja-JP" sz="2800" i="1" smtClean="0">
                <a:ea typeface="ＭＳ Ｐゴシック" pitchFamily="34" charset="-128"/>
              </a:rPr>
              <a:t>Excellent training. It was very helpful to go to an actual farm and see the equipment as well as meet the farmers.</a:t>
            </a:r>
            <a:r>
              <a:rPr lang="ja-JP" altLang="en-US" sz="2800" i="1" smtClean="0">
                <a:ea typeface="ＭＳ Ｐゴシック" pitchFamily="34" charset="-128"/>
              </a:rPr>
              <a:t>”</a:t>
            </a:r>
            <a:endParaRPr lang="en-US" altLang="ja-JP" sz="2800" i="1" smtClean="0">
              <a:ea typeface="ＭＳ Ｐゴシック" pitchFamily="34" charset="-128"/>
            </a:endParaRPr>
          </a:p>
          <a:p>
            <a:pPr eaLnBrk="1" hangingPunct="1"/>
            <a:endParaRPr lang="en-US" altLang="en-US" sz="2800" i="1" smtClean="0">
              <a:ea typeface="ＭＳ Ｐゴシック" pitchFamily="34" charset="-128"/>
            </a:endParaRPr>
          </a:p>
          <a:p>
            <a:pPr eaLnBrk="1" hangingPunct="1"/>
            <a:r>
              <a:rPr lang="ja-JP" altLang="en-US" sz="2800" i="1" smtClean="0">
                <a:ea typeface="ＭＳ Ｐゴシック" pitchFamily="34" charset="-128"/>
              </a:rPr>
              <a:t>“</a:t>
            </a:r>
            <a:r>
              <a:rPr lang="en-US" altLang="ja-JP" sz="2800" i="1" smtClean="0">
                <a:ea typeface="ＭＳ Ｐゴシック" pitchFamily="34" charset="-128"/>
              </a:rPr>
              <a:t>Great training! Really like the training materials, presentations, interaction and farm visit. Felt uncomfortable with the population (farmers) but now feel more comfortable.</a:t>
            </a:r>
            <a:r>
              <a:rPr lang="ja-JP" altLang="en-US" sz="2800" i="1" smtClean="0">
                <a:ea typeface="ＭＳ Ｐゴシック" pitchFamily="34" charset="-128"/>
              </a:rPr>
              <a:t>”</a:t>
            </a:r>
            <a:endParaRPr lang="en-US" altLang="ja-JP" sz="2800" i="1" smtClean="0">
              <a:ea typeface="ＭＳ Ｐゴシック" pitchFamily="34" charset="-128"/>
            </a:endParaRPr>
          </a:p>
          <a:p>
            <a:pPr eaLnBrk="1" hangingPunct="1">
              <a:buFont typeface="Arial" charset="0"/>
              <a:buNone/>
            </a:pPr>
            <a:endParaRPr lang="en-US" altLang="en-US" sz="2800" i="1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Online Training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3352800" cy="4572000"/>
          </a:xfrm>
        </p:spPr>
        <p:txBody>
          <a:bodyPr anchor="t"/>
          <a:lstStyle/>
          <a:p>
            <a:pPr eaLnBrk="1" hangingPunct="1">
              <a:lnSpc>
                <a:spcPct val="90000"/>
              </a:lnSpc>
            </a:pPr>
            <a:r>
              <a:rPr lang="en-US" altLang="en-US" sz="2600" smtClean="0">
                <a:ea typeface="ＭＳ Ｐゴシック" pitchFamily="34" charset="-128"/>
              </a:rPr>
              <a:t>Five Online Course sessions offered      Sept 2012– July 2013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smtClean="0">
                <a:ea typeface="ＭＳ Ｐゴシック" pitchFamily="34" charset="-128"/>
              </a:rPr>
              <a:t>101 participants completed course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600" smtClean="0">
                <a:ea typeface="ＭＳ Ｐゴシック" pitchFamily="34" charset="-128"/>
              </a:rPr>
              <a:t>89% of those participants completed survey</a:t>
            </a:r>
          </a:p>
        </p:txBody>
      </p:sp>
      <p:pic>
        <p:nvPicPr>
          <p:cNvPr id="25604" name="Picture 3" descr="bigstock-Casual-businessman-working-in--131065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219200"/>
            <a:ext cx="46609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5486400" y="5334000"/>
            <a:ext cx="3200400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lvl="2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 i="1">
                <a:solidFill>
                  <a:schemeClr val="tx1"/>
                </a:solidFill>
              </a:rPr>
              <a:t>Summary of the evaluation results are based on average responses from all five online training course sessions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762000" y="4724400"/>
            <a:ext cx="7620000" cy="1600200"/>
          </a:xfrm>
        </p:spPr>
        <p:txBody>
          <a:bodyPr/>
          <a:lstStyle/>
          <a:p>
            <a:pPr eaLnBrk="1" hangingPunct="1"/>
            <a:r>
              <a:rPr lang="en-US" altLang="en-US" sz="4800" smtClean="0">
                <a:ea typeface="ＭＳ Ｐゴシック" pitchFamily="34" charset="-128"/>
              </a:rPr>
              <a:t>Online Participants by State</a:t>
            </a:r>
          </a:p>
        </p:txBody>
      </p:sp>
      <p:pic>
        <p:nvPicPr>
          <p:cNvPr id="26627" name="Picture 3" descr="Participants by state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79248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Online Evaluations</a:t>
            </a:r>
          </a:p>
        </p:txBody>
      </p:sp>
      <p:sp>
        <p:nvSpPr>
          <p:cNvPr id="27651" name="Rectangle 4"/>
          <p:cNvSpPr>
            <a:spLocks noChangeArrowheads="1"/>
          </p:cNvSpPr>
          <p:nvPr/>
        </p:nvSpPr>
        <p:spPr bwMode="auto">
          <a:xfrm>
            <a:off x="6096000" y="5181600"/>
            <a:ext cx="28956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chemeClr val="tx1"/>
                </a:solidFill>
              </a:rPr>
              <a:t>*Sixty eight percent of participants who completed the online course completed the six month follow-up evaluation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762000" y="685800"/>
          <a:ext cx="7345915" cy="442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>
                <a:ea typeface="ＭＳ Ｐゴシック" pitchFamily="34" charset="-128"/>
              </a:rPr>
              <a:t>Outcomes of service delivery</a:t>
            </a:r>
            <a:br>
              <a:rPr lang="en-US" altLang="en-US" sz="4000" smtClean="0">
                <a:ea typeface="ＭＳ Ｐゴシック" pitchFamily="34" charset="-128"/>
              </a:rPr>
            </a:br>
            <a:r>
              <a:rPr lang="en-US" altLang="en-US" sz="2800" smtClean="0">
                <a:ea typeface="ＭＳ Ｐゴシック" pitchFamily="34" charset="-128"/>
              </a:rPr>
              <a:t>(Online training course)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4953000" cy="44196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Participants reported serving average of 1.53 farmers 12 months prior to </a:t>
            </a:r>
            <a:r>
              <a:rPr lang="en-US" altLang="en-US" i="1" smtClean="0">
                <a:ea typeface="ＭＳ Ｐゴシック" pitchFamily="34" charset="-128"/>
              </a:rPr>
              <a:t>AATT</a:t>
            </a:r>
            <a:r>
              <a:rPr lang="en-US" altLang="en-US" smtClean="0">
                <a:ea typeface="ＭＳ Ｐゴシック" pitchFamily="34" charset="-128"/>
              </a:rPr>
              <a:t> online training course</a:t>
            </a:r>
          </a:p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Six month post-training survey indicated participants serving average of 2.22 farmers </a:t>
            </a:r>
          </a:p>
          <a:p>
            <a:pPr eaLnBrk="1" hangingPunct="1"/>
            <a:r>
              <a:rPr lang="en-US" altLang="en-US" sz="3200" b="1" smtClean="0">
                <a:ea typeface="ＭＳ Ｐゴシック" pitchFamily="34" charset="-128"/>
              </a:rPr>
              <a:t>45% increase in farmers served</a:t>
            </a:r>
          </a:p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562600" y="685800"/>
          <a:ext cx="321945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i="1" smtClean="0">
                <a:ea typeface="ＭＳ Ｐゴシック" pitchFamily="34" charset="-128"/>
              </a:rPr>
              <a:t>AATT  </a:t>
            </a:r>
            <a:r>
              <a:rPr lang="en-US" altLang="en-US" sz="4000" smtClean="0">
                <a:ea typeface="ＭＳ Ｐゴシック" pitchFamily="34" charset="-128"/>
              </a:rPr>
              <a:t>Project Purpose &amp; Goals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838200"/>
            <a:ext cx="7772400" cy="44196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latin typeface="Microsoft Sans Serif" pitchFamily="34" charset="0"/>
                <a:ea typeface="ＭＳ Ｐゴシック" pitchFamily="34" charset="-128"/>
              </a:rPr>
              <a:t>Purpose</a:t>
            </a:r>
          </a:p>
          <a:p>
            <a:pPr lvl="1" eaLnBrk="1" hangingPunct="1"/>
            <a:r>
              <a:rPr lang="en-US" altLang="en-US" smtClean="0">
                <a:latin typeface="Microsoft Sans Serif" pitchFamily="34" charset="0"/>
                <a:ea typeface="ＭＳ Ｐゴシック" pitchFamily="34" charset="-128"/>
              </a:rPr>
              <a:t>Create national training program</a:t>
            </a:r>
          </a:p>
          <a:p>
            <a:pPr lvl="2" eaLnBrk="1" hangingPunct="1"/>
            <a:r>
              <a:rPr lang="en-US" altLang="en-US" sz="2200" smtClean="0">
                <a:latin typeface="Microsoft Sans Serif" pitchFamily="34" charset="0"/>
                <a:ea typeface="ＭＳ Ｐゴシック" pitchFamily="34" charset="-128"/>
              </a:rPr>
              <a:t>Share expertise of five agencies</a:t>
            </a:r>
          </a:p>
          <a:p>
            <a:pPr lvl="2" eaLnBrk="1" hangingPunct="1"/>
            <a:r>
              <a:rPr lang="en-US" altLang="en-US" sz="2200" smtClean="0">
                <a:latin typeface="Microsoft Sans Serif" pitchFamily="34" charset="0"/>
                <a:ea typeface="ＭＳ Ｐゴシック" pitchFamily="34" charset="-128"/>
              </a:rPr>
              <a:t>Strengthen competencies of Vocational Rehabilitation (VR) counselors with an underserved population</a:t>
            </a:r>
          </a:p>
          <a:p>
            <a:pPr lvl="1" eaLnBrk="1" hangingPunct="1"/>
            <a:r>
              <a:rPr lang="en-US" altLang="en-US" smtClean="0">
                <a:latin typeface="Microsoft Sans Serif" pitchFamily="34" charset="0"/>
                <a:ea typeface="ＭＳ Ｐゴシック" pitchFamily="34" charset="-128"/>
              </a:rPr>
              <a:t>Goals</a:t>
            </a:r>
          </a:p>
          <a:p>
            <a:pPr lvl="2" eaLnBrk="1" hangingPunct="1"/>
            <a:r>
              <a:rPr lang="en-US" altLang="en-US" sz="2200" smtClean="0">
                <a:latin typeface="Microsoft Sans Serif" pitchFamily="34" charset="0"/>
                <a:ea typeface="ＭＳ Ｐゴシック" pitchFamily="34" charset="-128"/>
              </a:rPr>
              <a:t>Increase capacity of VR counselors to provide rehabilitation &amp; assistive technology services </a:t>
            </a:r>
          </a:p>
          <a:p>
            <a:pPr lvl="2" eaLnBrk="1" hangingPunct="1"/>
            <a:r>
              <a:rPr lang="en-US" altLang="en-US" sz="2200" smtClean="0">
                <a:latin typeface="Microsoft Sans Serif" pitchFamily="34" charset="0"/>
                <a:ea typeface="ＭＳ Ｐゴシック" pitchFamily="34" charset="-128"/>
              </a:rPr>
              <a:t>Successful employment outcomes for farmers with disabilities </a:t>
            </a:r>
          </a:p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 smtClean="0">
                <a:ea typeface="ＭＳ Ｐゴシック" pitchFamily="34" charset="-128"/>
              </a:rPr>
              <a:t>Training Assistance and</a:t>
            </a:r>
            <a:br>
              <a:rPr lang="en-US" altLang="en-US" sz="4000" dirty="0" smtClean="0">
                <a:ea typeface="ＭＳ Ｐゴシック" pitchFamily="34" charset="-128"/>
              </a:rPr>
            </a:br>
            <a:r>
              <a:rPr lang="en-US" altLang="en-US" sz="4000" dirty="0" smtClean="0">
                <a:ea typeface="ＭＳ Ｐゴシック" pitchFamily="34" charset="-128"/>
              </a:rPr>
              <a:t> Continuing Education (TACE)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eaLnBrk="1" hangingPunct="1"/>
            <a:r>
              <a:rPr lang="en-US" altLang="en-US" sz="2800" smtClean="0">
                <a:ea typeface="ＭＳ Ｐゴシック" pitchFamily="34" charset="-128"/>
              </a:rPr>
              <a:t>32 participants, TACE Training District 5, from</a:t>
            </a:r>
          </a:p>
          <a:p>
            <a:pPr lvl="1" eaLnBrk="1" hangingPunct="1"/>
            <a:r>
              <a:rPr lang="en-US" altLang="en-US" sz="2600" smtClean="0">
                <a:ea typeface="ＭＳ Ｐゴシック" pitchFamily="34" charset="-128"/>
              </a:rPr>
              <a:t>Minnesota</a:t>
            </a:r>
          </a:p>
          <a:p>
            <a:pPr lvl="1" eaLnBrk="1" hangingPunct="1"/>
            <a:r>
              <a:rPr lang="en-US" altLang="en-US" sz="2600" smtClean="0">
                <a:ea typeface="ＭＳ Ｐゴシック" pitchFamily="34" charset="-128"/>
              </a:rPr>
              <a:t>Wisconsin </a:t>
            </a:r>
          </a:p>
          <a:p>
            <a:pPr lvl="1" eaLnBrk="1" hangingPunct="1"/>
            <a:r>
              <a:rPr lang="en-US" altLang="en-US" sz="2600" smtClean="0">
                <a:ea typeface="ＭＳ Ｐゴシック" pitchFamily="34" charset="-128"/>
              </a:rPr>
              <a:t>Michigan </a:t>
            </a:r>
          </a:p>
          <a:p>
            <a:pPr lvl="1" eaLnBrk="1" hangingPunct="1"/>
            <a:r>
              <a:rPr lang="en-US" altLang="en-US" sz="2600" smtClean="0">
                <a:ea typeface="ＭＳ Ｐゴシック" pitchFamily="34" charset="-128"/>
              </a:rPr>
              <a:t>Ohio</a:t>
            </a:r>
          </a:p>
          <a:p>
            <a:pPr lvl="1" eaLnBrk="1" hangingPunct="1"/>
            <a:r>
              <a:rPr lang="en-US" altLang="en-US" sz="2600" smtClean="0">
                <a:ea typeface="ＭＳ Ｐゴシック" pitchFamily="34" charset="-128"/>
              </a:rPr>
              <a:t>Illinois</a:t>
            </a:r>
          </a:p>
          <a:p>
            <a:pPr lvl="1" eaLnBrk="1" hangingPunct="1"/>
            <a:r>
              <a:rPr lang="en-US" altLang="en-US" sz="2600" smtClean="0">
                <a:ea typeface="ＭＳ Ｐゴシック" pitchFamily="34" charset="-128"/>
              </a:rPr>
              <a:t>Indiana</a:t>
            </a:r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8575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1295400"/>
            <a:ext cx="26574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19400"/>
            <a:ext cx="2620963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5" descr="midwest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895600"/>
            <a:ext cx="21844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614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itchFamily="34" charset="-128"/>
              </a:rPr>
              <a:t>Lessons Learned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543800" cy="3886200"/>
          </a:xfrm>
        </p:spPr>
        <p:txBody>
          <a:bodyPr/>
          <a:lstStyle/>
          <a:p>
            <a:r>
              <a:rPr lang="en-US" altLang="en-US" sz="3200" dirty="0" smtClean="0">
                <a:ea typeface="ＭＳ Ｐゴシック" pitchFamily="34" charset="-128"/>
              </a:rPr>
              <a:t>All VR Programs had a desire to increase services to farmers with disabilities</a:t>
            </a:r>
          </a:p>
          <a:p>
            <a:r>
              <a:rPr lang="en-US" altLang="en-US" sz="3200" dirty="0" smtClean="0">
                <a:ea typeface="ＭＳ Ｐゴシック" pitchFamily="34" charset="-128"/>
              </a:rPr>
              <a:t>All VR Programs expressed concern and frustration about understanding how to connect with this population</a:t>
            </a:r>
          </a:p>
          <a:p>
            <a:r>
              <a:rPr lang="en-US" altLang="en-US" sz="3200" dirty="0" smtClean="0">
                <a:ea typeface="ＭＳ Ｐゴシック" pitchFamily="34" charset="-128"/>
              </a:rPr>
              <a:t>System barriers we identified were not developed intentionally to limit services to farmers</a:t>
            </a:r>
            <a:endParaRPr lang="en-US" altLang="en-US" sz="3000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Barriers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7543800" cy="3886200"/>
          </a:xfrm>
        </p:spPr>
        <p:txBody>
          <a:bodyPr/>
          <a:lstStyle/>
          <a:p>
            <a:r>
              <a:rPr lang="en-US" altLang="en-US" sz="3200" dirty="0" smtClean="0">
                <a:ea typeface="ＭＳ Ｐゴシック" pitchFamily="34" charset="-128"/>
              </a:rPr>
              <a:t>Lack of cultural understanding of farmers</a:t>
            </a:r>
          </a:p>
          <a:p>
            <a:r>
              <a:rPr lang="en-US" altLang="en-US" sz="3200" dirty="0" smtClean="0">
                <a:ea typeface="ＭＳ Ｐゴシック" pitchFamily="34" charset="-128"/>
              </a:rPr>
              <a:t>Farmers not applying for services </a:t>
            </a:r>
            <a:r>
              <a:rPr lang="en-US" altLang="en-US" dirty="0" smtClean="0">
                <a:ea typeface="ＭＳ Ｐゴシック" pitchFamily="34" charset="-128"/>
              </a:rPr>
              <a:t>( do they know the VR Program can help them?)</a:t>
            </a:r>
          </a:p>
          <a:p>
            <a:r>
              <a:rPr lang="en-US" altLang="en-US" sz="3200" dirty="0" smtClean="0">
                <a:ea typeface="ＭＳ Ｐゴシック" pitchFamily="34" charset="-128"/>
              </a:rPr>
              <a:t>System</a:t>
            </a:r>
          </a:p>
          <a:p>
            <a:pPr lvl="1"/>
            <a:r>
              <a:rPr lang="en-US" altLang="en-US" sz="2800" dirty="0" smtClean="0">
                <a:ea typeface="ＭＳ Ｐゴシック" pitchFamily="34" charset="-128"/>
              </a:rPr>
              <a:t>Application</a:t>
            </a:r>
          </a:p>
          <a:p>
            <a:pPr lvl="1"/>
            <a:r>
              <a:rPr lang="en-US" altLang="en-US" sz="2800" dirty="0" smtClean="0">
                <a:ea typeface="ＭＳ Ｐゴシック" pitchFamily="34" charset="-128"/>
              </a:rPr>
              <a:t>State Purchasing process</a:t>
            </a:r>
          </a:p>
          <a:p>
            <a:pPr lvl="1"/>
            <a:r>
              <a:rPr lang="en-US" altLang="en-US" sz="2800" dirty="0" smtClean="0">
                <a:ea typeface="ＭＳ Ｐゴシック" pitchFamily="34" charset="-128"/>
              </a:rPr>
              <a:t>Determining income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848600" cy="1600200"/>
          </a:xfrm>
        </p:spPr>
        <p:txBody>
          <a:bodyPr/>
          <a:lstStyle/>
          <a:p>
            <a:r>
              <a:rPr lang="en-US" altLang="en-US" sz="4400" dirty="0" smtClean="0">
                <a:ea typeface="ＭＳ Ｐゴシック" pitchFamily="34" charset="-128"/>
              </a:rPr>
              <a:t>Opportunities for Collaboration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Outreach</a:t>
            </a:r>
          </a:p>
          <a:p>
            <a:r>
              <a:rPr lang="en-US" sz="2800" dirty="0" smtClean="0"/>
              <a:t>Cultural understanding</a:t>
            </a:r>
          </a:p>
          <a:p>
            <a:r>
              <a:rPr lang="en-US" sz="2800" dirty="0" smtClean="0"/>
              <a:t>Service process review</a:t>
            </a:r>
          </a:p>
          <a:p>
            <a:r>
              <a:rPr lang="en-US" sz="2800" dirty="0" err="1" smtClean="0"/>
              <a:t>AgrAbility</a:t>
            </a:r>
            <a:r>
              <a:rPr lang="en-US" sz="2800" dirty="0" smtClean="0"/>
              <a:t> Projects gaining a deeper understanding of the VR Program in general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1608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New NIDRR application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990600"/>
            <a:ext cx="71813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New NIDRR grant application</a:t>
            </a:r>
          </a:p>
          <a:p>
            <a:endParaRPr lang="en-US" sz="3200" b="1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Submitted February 2014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Three years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Six In-person trainings (2 per year)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Six online courses (2 per year)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9429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Any Questions?</a:t>
            </a:r>
          </a:p>
        </p:txBody>
      </p:sp>
      <p:pic>
        <p:nvPicPr>
          <p:cNvPr id="31747" name="Picture 3" descr="IMG_55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615238" cy="470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800600"/>
            <a:ext cx="6781800" cy="1460500"/>
          </a:xfrm>
        </p:spPr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     Overview of </a:t>
            </a:r>
            <a:r>
              <a:rPr lang="en-US" altLang="en-US" sz="4400" i="1" smtClean="0">
                <a:ea typeface="ＭＳ Ｐゴシック" pitchFamily="34" charset="-128"/>
              </a:rPr>
              <a:t>AATT  </a:t>
            </a:r>
            <a:r>
              <a:rPr lang="en-US" altLang="en-US" sz="4400" smtClean="0">
                <a:ea typeface="ＭＳ Ｐゴシック" pitchFamily="34" charset="-128"/>
              </a:rPr>
              <a:t>Project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95300" y="481013"/>
            <a:ext cx="7772400" cy="4759325"/>
          </a:xfrm>
        </p:spPr>
        <p:txBody>
          <a:bodyPr anchor="t"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Microsoft Sans Serif" pitchFamily="34" charset="0"/>
                <a:ea typeface="ＭＳ Ｐゴシック" pitchFamily="34" charset="-128"/>
              </a:rPr>
              <a:t>Three-Year Project   2010 - 2013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 smtClean="0">
                <a:latin typeface="Microsoft Sans Serif" pitchFamily="34" charset="0"/>
                <a:ea typeface="ＭＳ Ｐゴシック" pitchFamily="34" charset="-128"/>
              </a:rPr>
              <a:t>Improve employment outcomes for farmers with disabilities by using knowledge gained from extensive field research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1800" smtClean="0">
              <a:latin typeface="Microsoft Sans Serif" pitchFamily="34" charset="0"/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Microsoft Sans Serif" pitchFamily="34" charset="0"/>
                <a:ea typeface="ＭＳ Ｐゴシック" pitchFamily="34" charset="-128"/>
              </a:rPr>
              <a:t>Collaboration of Five Partners: </a:t>
            </a:r>
          </a:p>
        </p:txBody>
      </p:sp>
      <p:pic>
        <p:nvPicPr>
          <p:cNvPr id="8196" name="Picture 1" descr="Coop-BlueBlack - Extension Blue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038" y="2428875"/>
            <a:ext cx="26892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log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428875"/>
            <a:ext cx="14732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internet_web_logo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657600"/>
            <a:ext cx="2743200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5" descr="CSAVR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788" y="2428875"/>
            <a:ext cx="1839912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6"/>
          <p:cNvSpPr txBox="1">
            <a:spLocks noChangeArrowheads="1"/>
          </p:cNvSpPr>
          <p:nvPr/>
        </p:nvSpPr>
        <p:spPr bwMode="auto">
          <a:xfrm>
            <a:off x="2216150" y="4452938"/>
            <a:ext cx="434340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0" lvl="1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Microsoft Sans Serif" pitchFamily="34" charset="0"/>
              </a:rPr>
              <a:t>Technical Assistance and Continuing Education (</a:t>
            </a:r>
            <a:r>
              <a:rPr lang="en-US" altLang="en-US" sz="2000" b="1">
                <a:solidFill>
                  <a:schemeClr val="tx1"/>
                </a:solidFill>
                <a:latin typeface="Microsoft Sans Serif" pitchFamily="34" charset="0"/>
              </a:rPr>
              <a:t>TACE</a:t>
            </a:r>
            <a:r>
              <a:rPr lang="en-US" altLang="en-US" sz="2000">
                <a:solidFill>
                  <a:schemeClr val="tx1"/>
                </a:solidFill>
                <a:latin typeface="Microsoft Sans Serif" pitchFamily="34" charset="0"/>
              </a:rPr>
              <a:t>) Center, Region V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8201" name="TextBox 7"/>
          <p:cNvSpPr txBox="1">
            <a:spLocks noChangeArrowheads="1"/>
          </p:cNvSpPr>
          <p:nvPr/>
        </p:nvSpPr>
        <p:spPr bwMode="auto">
          <a:xfrm>
            <a:off x="1077913" y="3902075"/>
            <a:ext cx="1149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Wisconsin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 smtClean="0">
                <a:ea typeface="ＭＳ Ｐゴシック" pitchFamily="34" charset="-128"/>
              </a:rPr>
              <a:t>Overview of </a:t>
            </a:r>
            <a:r>
              <a:rPr lang="en-US" altLang="en-US" sz="4400" i="1" smtClean="0">
                <a:ea typeface="ＭＳ Ｐゴシック" pitchFamily="34" charset="-128"/>
              </a:rPr>
              <a:t>AATT</a:t>
            </a:r>
            <a:r>
              <a:rPr lang="en-US" altLang="en-US" sz="4400" smtClean="0">
                <a:ea typeface="ＭＳ Ｐゴシック" pitchFamily="34" charset="-128"/>
              </a:rPr>
              <a:t>  Project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838200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altLang="en-US" b="1" smtClean="0">
                <a:latin typeface="Microsoft Sans Serif" pitchFamily="34" charset="0"/>
                <a:ea typeface="ＭＳ Ｐゴシック" pitchFamily="34" charset="-128"/>
              </a:rPr>
              <a:t>Objectives</a:t>
            </a:r>
          </a:p>
          <a:p>
            <a:pPr lvl="1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altLang="en-US" sz="2400" smtClean="0">
                <a:latin typeface="Microsoft Sans Serif" pitchFamily="34" charset="0"/>
                <a:ea typeface="ＭＳ Ｐゴシック" pitchFamily="34" charset="-128"/>
              </a:rPr>
              <a:t>Create materials &amp; conduct In-person Training                    (five states – 150 VR staff)</a:t>
            </a:r>
          </a:p>
          <a:p>
            <a:pPr lvl="1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altLang="en-US" sz="2400" smtClean="0">
                <a:latin typeface="Microsoft Sans Serif" pitchFamily="34" charset="0"/>
                <a:ea typeface="ＭＳ Ｐゴシック" pitchFamily="34" charset="-128"/>
              </a:rPr>
              <a:t>Develop Online Course (100 VR staff nationwide)</a:t>
            </a:r>
          </a:p>
          <a:p>
            <a:pPr lvl="1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altLang="en-US" sz="2400" smtClean="0">
                <a:latin typeface="Microsoft Sans Serif" pitchFamily="34" charset="0"/>
                <a:ea typeface="ＭＳ Ｐゴシック" pitchFamily="34" charset="-128"/>
              </a:rPr>
              <a:t>Measure &amp; share results with NIDRR, AgrAbility and other USDA-funded health programs</a:t>
            </a:r>
          </a:p>
          <a:p>
            <a:pPr lvl="1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altLang="en-US" sz="2400" smtClean="0">
                <a:latin typeface="Microsoft Sans Serif" pitchFamily="34" charset="0"/>
                <a:ea typeface="ＭＳ Ｐゴシック" pitchFamily="34" charset="-128"/>
              </a:rPr>
              <a:t>Make online training available to VR professionals upon conclusion of project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smtClean="0">
              <a:latin typeface="Microsoft Sans Serif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762000" y="4419600"/>
            <a:ext cx="3124200" cy="17526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Manual Contents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2743200" cy="3276600"/>
          </a:xfrm>
        </p:spPr>
        <p:txBody>
          <a:bodyPr anchor="t"/>
          <a:lstStyle/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n-US" sz="1200" smtClean="0">
                <a:ea typeface="ＭＳ Ｐゴシック" pitchFamily="34" charset="-128"/>
              </a:rPr>
              <a:t> </a:t>
            </a:r>
            <a:r>
              <a:rPr lang="en-US" altLang="en-US" sz="1200" b="1" smtClean="0">
                <a:ea typeface="ＭＳ Ｐゴシック" pitchFamily="34" charset="-128"/>
              </a:rPr>
              <a:t>About the </a:t>
            </a:r>
            <a:r>
              <a:rPr lang="en-US" altLang="en-US" sz="1200" b="1" i="1" smtClean="0">
                <a:ea typeface="ＭＳ Ｐゴシック" pitchFamily="34" charset="-128"/>
              </a:rPr>
              <a:t>Agricultural Assistive Technology Training (AATT)</a:t>
            </a:r>
            <a:r>
              <a:rPr lang="en-US" altLang="en-US" sz="1200" b="1" smtClean="0">
                <a:ea typeface="ＭＳ Ｐゴシック" pitchFamily="34" charset="-128"/>
              </a:rPr>
              <a:t> Project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n-US" sz="1200" b="1" smtClean="0">
                <a:ea typeface="ＭＳ Ｐゴシック" pitchFamily="34" charset="-128"/>
              </a:rPr>
              <a:t> Trainers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n-US" sz="1200" b="1" smtClean="0">
                <a:ea typeface="ＭＳ Ｐゴシック" pitchFamily="34" charset="-128"/>
              </a:rPr>
              <a:t> Farm Culture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n-US" sz="1000" smtClean="0">
                <a:ea typeface="ＭＳ Ｐゴシック" pitchFamily="34" charset="-128"/>
              </a:rPr>
              <a:t>    o Farm Culture PPT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n-US" sz="1200" b="1" smtClean="0">
                <a:ea typeface="ＭＳ Ｐゴシック" pitchFamily="34" charset="-128"/>
              </a:rPr>
              <a:t> Farm Culture Resources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n-US" sz="1200" smtClean="0">
                <a:ea typeface="ＭＳ Ｐゴシック" pitchFamily="34" charset="-128"/>
              </a:rPr>
              <a:t> </a:t>
            </a:r>
            <a:r>
              <a:rPr lang="en-US" altLang="en-US" sz="1000" smtClean="0">
                <a:ea typeface="ＭＳ Ｐゴシック" pitchFamily="34" charset="-128"/>
              </a:rPr>
              <a:t>   o The Culture of Farmers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n-US" sz="1000" smtClean="0">
                <a:ea typeface="ＭＳ Ｐゴシック" pitchFamily="34" charset="-128"/>
              </a:rPr>
              <a:t>    o Sense of Community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n-US" sz="1000" smtClean="0">
                <a:ea typeface="ＭＳ Ｐゴシック" pitchFamily="34" charset="-128"/>
              </a:rPr>
              <a:t>    o Understanding the Motivations of Farmers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n-US" sz="1000" smtClean="0">
                <a:ea typeface="ＭＳ Ｐゴシック" pitchFamily="34" charset="-128"/>
              </a:rPr>
              <a:t>    o It’s Not All Peaceful in the Country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n-US" sz="1000" smtClean="0">
                <a:ea typeface="ＭＳ Ｐゴシック" pitchFamily="34" charset="-128"/>
              </a:rPr>
              <a:t>    o Life Events Scale and Key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n-US" sz="1000" smtClean="0">
                <a:ea typeface="ＭＳ Ｐゴシック" pitchFamily="34" charset="-128"/>
              </a:rPr>
              <a:t>    o Case Study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n-US" sz="1000" smtClean="0">
                <a:ea typeface="ＭＳ Ｐゴシック" pitchFamily="34" charset="-128"/>
              </a:rPr>
              <a:t>    o Farm Culture References</a:t>
            </a:r>
          </a:p>
        </p:txBody>
      </p:sp>
      <p:sp>
        <p:nvSpPr>
          <p:cNvPr id="1536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609600"/>
            <a:ext cx="2971800" cy="2667000"/>
          </a:xfrm>
        </p:spPr>
        <p:txBody>
          <a:bodyPr anchor="t"/>
          <a:lstStyle/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n-US" sz="1200" b="1" smtClean="0">
                <a:ea typeface="ＭＳ Ｐゴシック" pitchFamily="34" charset="-128"/>
              </a:rPr>
              <a:t> Implementation Recommendations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n-US" sz="1000" smtClean="0">
                <a:ea typeface="ＭＳ Ｐゴシック" pitchFamily="34" charset="-128"/>
              </a:rPr>
              <a:t>    o Implementation Recommendations PPT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n-US" sz="1200" b="1" smtClean="0">
                <a:ea typeface="ＭＳ Ｐゴシック" pitchFamily="34" charset="-128"/>
              </a:rPr>
              <a:t> Implementation Recommendations  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n-US" sz="1200" b="1" smtClean="0">
                <a:ea typeface="ＭＳ Ｐゴシック" pitchFamily="34" charset="-128"/>
              </a:rPr>
              <a:t>    Resources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n-US" sz="1200" smtClean="0">
                <a:ea typeface="ＭＳ Ｐゴシック" pitchFamily="34" charset="-128"/>
              </a:rPr>
              <a:t> </a:t>
            </a:r>
            <a:r>
              <a:rPr lang="en-US" altLang="en-US" sz="1000" smtClean="0">
                <a:ea typeface="ＭＳ Ｐゴシック" pitchFamily="34" charset="-128"/>
              </a:rPr>
              <a:t>   o Farm Toolkit-Wisconsin DVR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n-US" sz="1000" smtClean="0">
                <a:ea typeface="ＭＳ Ｐゴシック" pitchFamily="34" charset="-128"/>
              </a:rPr>
              <a:t>    o Case Study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n-US" sz="1000" smtClean="0">
                <a:ea typeface="ＭＳ Ｐゴシック" pitchFamily="34" charset="-128"/>
              </a:rPr>
              <a:t>    o Implementation Recommendations References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n-US" sz="1200" b="1" smtClean="0">
                <a:ea typeface="ＭＳ Ｐゴシック" pitchFamily="34" charset="-128"/>
              </a:rPr>
              <a:t> Farm Viability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n-US" sz="1000" smtClean="0">
                <a:ea typeface="ＭＳ Ｐゴシック" pitchFamily="34" charset="-128"/>
              </a:rPr>
              <a:t>    o Farm Viability PPT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n-US" sz="1200" b="1" smtClean="0">
                <a:ea typeface="ＭＳ Ｐゴシック" pitchFamily="34" charset="-128"/>
              </a:rPr>
              <a:t> Farm Viability Resources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n-US" sz="1000" smtClean="0">
                <a:ea typeface="ＭＳ Ｐゴシック" pitchFamily="34" charset="-128"/>
              </a:rPr>
              <a:t>    o Schedule F-Farm Tax Form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n-US" sz="1000" smtClean="0">
                <a:ea typeface="ＭＳ Ｐゴシック" pitchFamily="34" charset="-128"/>
              </a:rPr>
              <a:t>    o Utilization of Recommended Assistive  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n-US" sz="1000" smtClean="0">
                <a:ea typeface="ＭＳ Ｐゴシック" pitchFamily="34" charset="-128"/>
              </a:rPr>
              <a:t>       Technology on Wisconsin Farms</a:t>
            </a:r>
          </a:p>
          <a:p>
            <a:pPr marL="0" indent="0" eaLnBrk="1" hangingPunct="1">
              <a:lnSpc>
                <a:spcPct val="110000"/>
              </a:lnSpc>
              <a:buFont typeface="Arial" charset="0"/>
              <a:buNone/>
            </a:pPr>
            <a:r>
              <a:rPr lang="en-US" altLang="en-US" sz="1000" smtClean="0">
                <a:ea typeface="ＭＳ Ｐゴシック" pitchFamily="34" charset="-128"/>
              </a:rPr>
              <a:t>    o Farm Viability References</a:t>
            </a:r>
          </a:p>
        </p:txBody>
      </p:sp>
      <p:pic>
        <p:nvPicPr>
          <p:cNvPr id="15365" name="Picture 4" descr="training manual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581400"/>
            <a:ext cx="487680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6019800" y="609600"/>
            <a:ext cx="2667000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 Agriculture in Your State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    o AgrAbility PPT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 Agriculture in Your State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    Resources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    o Activity Map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 Application of Rehabilitation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    Technology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    o Application of Rehab Technology PPT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 </a:t>
            </a:r>
            <a:r>
              <a:rPr lang="en-US" altLang="en-US" sz="1200" b="1">
                <a:solidFill>
                  <a:schemeClr val="tx1"/>
                </a:solidFill>
              </a:rPr>
              <a:t>Application of Rehabilitation 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 b="1">
                <a:solidFill>
                  <a:schemeClr val="tx1"/>
                </a:solidFill>
              </a:rPr>
              <a:t>    Technology Resources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200">
                <a:solidFill>
                  <a:schemeClr val="tx1"/>
                </a:solidFill>
              </a:rPr>
              <a:t> </a:t>
            </a:r>
            <a:r>
              <a:rPr lang="en-US" altLang="en-US" sz="1000">
                <a:solidFill>
                  <a:schemeClr val="tx1"/>
                </a:solidFill>
              </a:rPr>
              <a:t>   o Decision Hierarchy-Breaking New Ground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    o Case Study 1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    o Case Study 2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    o Application of Rehabilitation Technology  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       References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00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7199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In-person Training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0" y="228600"/>
            <a:ext cx="7543800" cy="3886200"/>
          </a:xfrm>
        </p:spPr>
        <p:txBody>
          <a:bodyPr anchor="t"/>
          <a:lstStyle/>
          <a:p>
            <a:pPr marL="0" indent="0" eaLnBrk="1" hangingPunct="1">
              <a:buFont typeface="Arial" charset="0"/>
              <a:buNone/>
            </a:pPr>
            <a:endParaRPr lang="en-US" altLang="en-US" smtClean="0">
              <a:ea typeface="ＭＳ Ｐゴシック" pitchFamily="34" charset="-128"/>
            </a:endParaRPr>
          </a:p>
          <a:p>
            <a:pPr marL="0" indent="0" eaLnBrk="1" hangingPunct="1"/>
            <a:r>
              <a:rPr lang="en-US" altLang="en-US" smtClean="0">
                <a:ea typeface="ＭＳ Ｐゴシック" pitchFamily="34" charset="-128"/>
              </a:rPr>
              <a:t>Five states with 149 total participants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Michigan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Missouri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Utah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Virginia</a:t>
            </a:r>
          </a:p>
          <a:p>
            <a:pPr lvl="1" eaLnBrk="1" hangingPunct="1"/>
            <a:r>
              <a:rPr lang="en-US" altLang="en-US" smtClean="0">
                <a:ea typeface="ＭＳ Ｐゴシック" pitchFamily="34" charset="-128"/>
              </a:rPr>
              <a:t>Oklahoma</a:t>
            </a:r>
          </a:p>
        </p:txBody>
      </p:sp>
      <p:pic>
        <p:nvPicPr>
          <p:cNvPr id="11268" name="Picture 3" descr="usa50ou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50927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381000" y="3276600"/>
            <a:ext cx="2971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800" b="1">
                <a:solidFill>
                  <a:schemeClr val="tx1"/>
                </a:solidFill>
                <a:latin typeface="Arial" charset="0"/>
              </a:rPr>
              <a:t>Thank you for making this training a success!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900113" y="6302375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charset="0"/>
              </a:rPr>
              <a:t>Michigan</a:t>
            </a:r>
          </a:p>
        </p:txBody>
      </p:sp>
      <p:pic>
        <p:nvPicPr>
          <p:cNvPr id="1229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1371600"/>
            <a:ext cx="2371725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381000"/>
            <a:ext cx="5257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188" y="3886200"/>
            <a:ext cx="3421062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3048000"/>
            <a:ext cx="2049462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914400" y="6291263"/>
            <a:ext cx="1044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charset="0"/>
              </a:rPr>
              <a:t>Missouri</a:t>
            </a:r>
          </a:p>
        </p:txBody>
      </p:sp>
      <p:pic>
        <p:nvPicPr>
          <p:cNvPr id="1331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2540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20713"/>
            <a:ext cx="317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5908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001963"/>
            <a:ext cx="3886200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838200" y="6280150"/>
            <a:ext cx="9493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4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2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2000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•"/>
              <a:defRPr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charset="0"/>
              </a:rPr>
              <a:t>Virginia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84287"/>
            <a:ext cx="30765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215265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657600"/>
            <a:ext cx="3048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  <a:fontScheme name="NewsPrint">
    <a:majorFont>
      <a:latin typeface="Impact"/>
      <a:ea typeface=""/>
      <a:cs typeface=""/>
      <a:font script="Jpan" typeface="HGP創英角ｺﾞｼｯｸUB"/>
      <a:font script="Hang" typeface="HY견고딕"/>
      <a:font script="Hans" typeface="微软雅黑"/>
      <a:font script="Hant" typeface="微軟正黑體"/>
      <a:font script="Arab" typeface="Tahoma"/>
      <a:font script="Hebr" typeface="To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NewsPrint">
    <a:fillStyleLst>
      <a:solidFill>
        <a:schemeClr val="phClr"/>
      </a:solidFill>
      <a:gradFill rotWithShape="1">
        <a:gsLst>
          <a:gs pos="0">
            <a:schemeClr val="phClr">
              <a:tint val="37000"/>
              <a:hueMod val="100000"/>
              <a:satMod val="200000"/>
              <a:lumMod val="88000"/>
            </a:schemeClr>
          </a:gs>
          <a:gs pos="100000">
            <a:schemeClr val="phClr">
              <a:tint val="53000"/>
              <a:shade val="100000"/>
              <a:hueMod val="100000"/>
              <a:satMod val="350000"/>
              <a:lumMod val="79000"/>
            </a:schemeClr>
          </a:gs>
        </a:gsLst>
        <a:lin ang="5400000" scaled="1"/>
      </a:gradFill>
      <a:gradFill rotWithShape="1">
        <a:gsLst>
          <a:gs pos="0">
            <a:schemeClr val="phClr">
              <a:tint val="83000"/>
              <a:shade val="100000"/>
              <a:alpha val="100000"/>
              <a:hueMod val="100000"/>
              <a:satMod val="220000"/>
              <a:lumMod val="90000"/>
            </a:schemeClr>
          </a:gs>
          <a:gs pos="76000">
            <a:schemeClr val="phClr">
              <a:shade val="100000"/>
            </a:schemeClr>
          </a:gs>
          <a:gs pos="100000">
            <a:schemeClr val="phClr">
              <a:shade val="93000"/>
              <a:alpha val="100000"/>
              <a:satMod val="100000"/>
              <a:lumMod val="93000"/>
            </a:schemeClr>
          </a:gs>
        </a:gsLst>
        <a:path path="circle">
          <a:fillToRect l="15000" t="15000" r="100000" b="100000"/>
        </a:path>
      </a:gradFill>
    </a:fillStyleLst>
    <a:lnStyleLst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12700" dir="5280000" rotWithShape="0">
            <a:srgbClr val="000000">
              <a:alpha val="40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3000"/>
            </a:schemeClr>
          </a:gs>
          <a:gs pos="100000">
            <a:schemeClr val="phClr">
              <a:shade val="55000"/>
            </a:schemeClr>
          </a:gs>
        </a:gsLst>
        <a:lin ang="5400000" scaled="1"/>
      </a:gradFill>
      <a:blipFill rotWithShape="1">
        <a:blip xmlns:r="http://schemas.openxmlformats.org/officeDocument/2006/relationships" r:embed="rId1">
          <a:duotone>
            <a:schemeClr val="phClr">
              <a:shade val="20000"/>
              <a:satMod val="350000"/>
              <a:lumMod val="125000"/>
            </a:schemeClr>
            <a:schemeClr val="phClr">
              <a:tint val="90000"/>
              <a:satMod val="250000"/>
            </a:schemeClr>
          </a:duotone>
        </a:blip>
        <a:stretch/>
      </a:blipFill>
    </a:bgFillStyleLst>
  </a:fmtScheme>
</a:themeOverride>
</file>

<file path=ppt/theme/themeOverride2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  <a:fontScheme name="NewsPrint">
    <a:majorFont>
      <a:latin typeface="Impact"/>
      <a:ea typeface=""/>
      <a:cs typeface=""/>
      <a:font script="Jpan" typeface="HGP創英角ｺﾞｼｯｸUB"/>
      <a:font script="Hang" typeface="HY견고딕"/>
      <a:font script="Hans" typeface="微软雅黑"/>
      <a:font script="Hant" typeface="微軟正黑體"/>
      <a:font script="Arab" typeface="Tahoma"/>
      <a:font script="Hebr" typeface="To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NewsPrint">
    <a:fillStyleLst>
      <a:solidFill>
        <a:schemeClr val="phClr"/>
      </a:solidFill>
      <a:gradFill rotWithShape="1">
        <a:gsLst>
          <a:gs pos="0">
            <a:schemeClr val="phClr">
              <a:tint val="37000"/>
              <a:hueMod val="100000"/>
              <a:satMod val="200000"/>
              <a:lumMod val="88000"/>
            </a:schemeClr>
          </a:gs>
          <a:gs pos="100000">
            <a:schemeClr val="phClr">
              <a:tint val="53000"/>
              <a:shade val="100000"/>
              <a:hueMod val="100000"/>
              <a:satMod val="350000"/>
              <a:lumMod val="79000"/>
            </a:schemeClr>
          </a:gs>
        </a:gsLst>
        <a:lin ang="5400000" scaled="1"/>
      </a:gradFill>
      <a:gradFill rotWithShape="1">
        <a:gsLst>
          <a:gs pos="0">
            <a:schemeClr val="phClr">
              <a:tint val="83000"/>
              <a:shade val="100000"/>
              <a:alpha val="100000"/>
              <a:hueMod val="100000"/>
              <a:satMod val="220000"/>
              <a:lumMod val="90000"/>
            </a:schemeClr>
          </a:gs>
          <a:gs pos="76000">
            <a:schemeClr val="phClr">
              <a:shade val="100000"/>
            </a:schemeClr>
          </a:gs>
          <a:gs pos="100000">
            <a:schemeClr val="phClr">
              <a:shade val="93000"/>
              <a:alpha val="100000"/>
              <a:satMod val="100000"/>
              <a:lumMod val="93000"/>
            </a:schemeClr>
          </a:gs>
        </a:gsLst>
        <a:path path="circle">
          <a:fillToRect l="15000" t="15000" r="100000" b="100000"/>
        </a:path>
      </a:gradFill>
    </a:fillStyleLst>
    <a:lnStyleLst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12700" dir="5280000" rotWithShape="0">
            <a:srgbClr val="000000">
              <a:alpha val="40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3000"/>
            </a:schemeClr>
          </a:gs>
          <a:gs pos="100000">
            <a:schemeClr val="phClr">
              <a:shade val="55000"/>
            </a:schemeClr>
          </a:gs>
        </a:gsLst>
        <a:lin ang="5400000" scaled="1"/>
      </a:gradFill>
      <a:blipFill rotWithShape="1">
        <a:blip xmlns:r="http://schemas.openxmlformats.org/officeDocument/2006/relationships" r:embed="rId1">
          <a:duotone>
            <a:schemeClr val="phClr">
              <a:shade val="20000"/>
              <a:satMod val="350000"/>
              <a:lumMod val="125000"/>
            </a:schemeClr>
            <a:schemeClr val="phClr">
              <a:tint val="90000"/>
              <a:satMod val="250000"/>
            </a:schemeClr>
          </a:duotone>
        </a:blip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  <a:fontScheme name="NewsPrint">
    <a:majorFont>
      <a:latin typeface="Impact"/>
      <a:ea typeface=""/>
      <a:cs typeface=""/>
      <a:font script="Jpan" typeface="HGP創英角ｺﾞｼｯｸUB"/>
      <a:font script="Hang" typeface="HY견고딕"/>
      <a:font script="Hans" typeface="微软雅黑"/>
      <a:font script="Hant" typeface="微軟正黑體"/>
      <a:font script="Arab" typeface="Tahoma"/>
      <a:font script="Hebr" typeface="To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NewsPrint">
    <a:fillStyleLst>
      <a:solidFill>
        <a:schemeClr val="phClr"/>
      </a:solidFill>
      <a:gradFill rotWithShape="1">
        <a:gsLst>
          <a:gs pos="0">
            <a:schemeClr val="phClr">
              <a:tint val="37000"/>
              <a:hueMod val="100000"/>
              <a:satMod val="200000"/>
              <a:lumMod val="88000"/>
            </a:schemeClr>
          </a:gs>
          <a:gs pos="100000">
            <a:schemeClr val="phClr">
              <a:tint val="53000"/>
              <a:shade val="100000"/>
              <a:hueMod val="100000"/>
              <a:satMod val="350000"/>
              <a:lumMod val="79000"/>
            </a:schemeClr>
          </a:gs>
        </a:gsLst>
        <a:lin ang="5400000" scaled="1"/>
      </a:gradFill>
      <a:gradFill rotWithShape="1">
        <a:gsLst>
          <a:gs pos="0">
            <a:schemeClr val="phClr">
              <a:tint val="83000"/>
              <a:shade val="100000"/>
              <a:alpha val="100000"/>
              <a:hueMod val="100000"/>
              <a:satMod val="220000"/>
              <a:lumMod val="90000"/>
            </a:schemeClr>
          </a:gs>
          <a:gs pos="76000">
            <a:schemeClr val="phClr">
              <a:shade val="100000"/>
            </a:schemeClr>
          </a:gs>
          <a:gs pos="100000">
            <a:schemeClr val="phClr">
              <a:shade val="93000"/>
              <a:alpha val="100000"/>
              <a:satMod val="100000"/>
              <a:lumMod val="93000"/>
            </a:schemeClr>
          </a:gs>
        </a:gsLst>
        <a:path path="circle">
          <a:fillToRect l="15000" t="15000" r="100000" b="100000"/>
        </a:path>
      </a:gradFill>
    </a:fillStyleLst>
    <a:lnStyleLst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12700" dir="5280000" rotWithShape="0">
            <a:srgbClr val="000000">
              <a:alpha val="40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3000"/>
            </a:schemeClr>
          </a:gs>
          <a:gs pos="100000">
            <a:schemeClr val="phClr">
              <a:shade val="55000"/>
            </a:schemeClr>
          </a:gs>
        </a:gsLst>
        <a:lin ang="5400000" scaled="1"/>
      </a:gradFill>
      <a:blipFill rotWithShape="1">
        <a:blip xmlns:r="http://schemas.openxmlformats.org/officeDocument/2006/relationships" r:embed="rId1">
          <a:duotone>
            <a:schemeClr val="phClr">
              <a:shade val="20000"/>
              <a:satMod val="350000"/>
              <a:lumMod val="125000"/>
            </a:schemeClr>
            <a:schemeClr val="phClr">
              <a:tint val="90000"/>
              <a:satMod val="250000"/>
            </a:schemeClr>
          </a:duotone>
        </a:blip>
        <a:stretch/>
      </a:blipFill>
    </a:bgFillStyleLst>
  </a:fmtScheme>
</a:themeOverride>
</file>

<file path=ppt/theme/themeOverride4.xml><?xml version="1.0" encoding="utf-8"?>
<a:themeOverride xmlns:a="http://schemas.openxmlformats.org/drawingml/2006/main">
  <a:clrScheme name="Technic">
    <a:dk1>
      <a:sysClr val="windowText" lastClr="000000"/>
    </a:dk1>
    <a:lt1>
      <a:sysClr val="window" lastClr="FFFFFF"/>
    </a:lt1>
    <a:dk2>
      <a:srgbClr val="3B3B3B"/>
    </a:dk2>
    <a:lt2>
      <a:srgbClr val="D4D2D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E848D"/>
    </a:accent6>
    <a:hlink>
      <a:srgbClr val="00C8C3"/>
    </a:hlink>
    <a:folHlink>
      <a:srgbClr val="A116E0"/>
    </a:folHlink>
  </a:clrScheme>
  <a:fontScheme name="NewsPrint">
    <a:majorFont>
      <a:latin typeface="Impact"/>
      <a:ea typeface=""/>
      <a:cs typeface=""/>
      <a:font script="Jpan" typeface="HGP創英角ｺﾞｼｯｸUB"/>
      <a:font script="Hang" typeface="HY견고딕"/>
      <a:font script="Hans" typeface="微软雅黑"/>
      <a:font script="Hant" typeface="微軟正黑體"/>
      <a:font script="Arab" typeface="Tahoma"/>
      <a:font script="Hebr" typeface="Tohoma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Times New Roman"/>
      <a:ea typeface=""/>
      <a:cs typeface=""/>
      <a:font script="Jpan" typeface="ＭＳ Ｐ明朝"/>
      <a:font script="Hang" typeface="바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NewsPrint">
    <a:fillStyleLst>
      <a:solidFill>
        <a:schemeClr val="phClr"/>
      </a:solidFill>
      <a:gradFill rotWithShape="1">
        <a:gsLst>
          <a:gs pos="0">
            <a:schemeClr val="phClr">
              <a:tint val="37000"/>
              <a:hueMod val="100000"/>
              <a:satMod val="200000"/>
              <a:lumMod val="88000"/>
            </a:schemeClr>
          </a:gs>
          <a:gs pos="100000">
            <a:schemeClr val="phClr">
              <a:tint val="53000"/>
              <a:shade val="100000"/>
              <a:hueMod val="100000"/>
              <a:satMod val="350000"/>
              <a:lumMod val="79000"/>
            </a:schemeClr>
          </a:gs>
        </a:gsLst>
        <a:lin ang="5400000" scaled="1"/>
      </a:gradFill>
      <a:gradFill rotWithShape="1">
        <a:gsLst>
          <a:gs pos="0">
            <a:schemeClr val="phClr">
              <a:tint val="83000"/>
              <a:shade val="100000"/>
              <a:alpha val="100000"/>
              <a:hueMod val="100000"/>
              <a:satMod val="220000"/>
              <a:lumMod val="90000"/>
            </a:schemeClr>
          </a:gs>
          <a:gs pos="76000">
            <a:schemeClr val="phClr">
              <a:shade val="100000"/>
            </a:schemeClr>
          </a:gs>
          <a:gs pos="100000">
            <a:schemeClr val="phClr">
              <a:shade val="93000"/>
              <a:alpha val="100000"/>
              <a:satMod val="100000"/>
              <a:lumMod val="93000"/>
            </a:schemeClr>
          </a:gs>
        </a:gsLst>
        <a:path path="circle">
          <a:fillToRect l="15000" t="15000" r="100000" b="100000"/>
        </a:path>
      </a:gradFill>
    </a:fillStyleLst>
    <a:lnStyleLst>
      <a:ln w="15875" cap="flat" cmpd="sng" algn="ctr">
        <a:solidFill>
          <a:schemeClr val="phClr"/>
        </a:solidFill>
        <a:prstDash val="solid"/>
      </a:ln>
      <a:ln w="22225" cap="flat" cmpd="sng" algn="ctr">
        <a:solidFill>
          <a:schemeClr val="phClr"/>
        </a:solidFill>
        <a:prstDash val="solid"/>
      </a:ln>
      <a:ln w="34925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0800" dist="12700" dir="5280000" rotWithShape="0">
            <a:srgbClr val="000000">
              <a:alpha val="40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2700">
          <a:bevelT w="31750" h="12700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3000"/>
            </a:schemeClr>
          </a:gs>
          <a:gs pos="100000">
            <a:schemeClr val="phClr">
              <a:shade val="55000"/>
            </a:schemeClr>
          </a:gs>
        </a:gsLst>
        <a:lin ang="5400000" scaled="1"/>
      </a:gradFill>
      <a:blipFill rotWithShape="1">
        <a:blip xmlns:r="http://schemas.openxmlformats.org/officeDocument/2006/relationships" r:embed="rId1">
          <a:duotone>
            <a:schemeClr val="phClr">
              <a:shade val="20000"/>
              <a:satMod val="350000"/>
              <a:lumMod val="125000"/>
            </a:schemeClr>
            <a:schemeClr val="phClr">
              <a:tint val="90000"/>
              <a:satMod val="25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2900</TotalTime>
  <Words>847</Words>
  <Application>Microsoft Macintosh PowerPoint</Application>
  <PresentationFormat>On-screen Show (4:3)</PresentationFormat>
  <Paragraphs>143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NewsPrint</vt:lpstr>
      <vt:lpstr> NIDRR-funded AATT  Project (Agricultural Assistive Technology Training)  DOE/OSERS Project # H133G100195 TRAINING OVERVIEW</vt:lpstr>
      <vt:lpstr>AATT  Project Purpose &amp; Goals</vt:lpstr>
      <vt:lpstr>     Overview of AATT  Project</vt:lpstr>
      <vt:lpstr>Overview of AATT  Project</vt:lpstr>
      <vt:lpstr>Manual Contents</vt:lpstr>
      <vt:lpstr>In-person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In-Person Evaluations</vt:lpstr>
      <vt:lpstr>Outcomes of service delivery  (In-person training)</vt:lpstr>
      <vt:lpstr>Comments</vt:lpstr>
      <vt:lpstr>Comments</vt:lpstr>
      <vt:lpstr>Online Training</vt:lpstr>
      <vt:lpstr>Online Participants by State</vt:lpstr>
      <vt:lpstr>Online Evaluations</vt:lpstr>
      <vt:lpstr>Outcomes of service delivery (Online training course)</vt:lpstr>
      <vt:lpstr>Training Assistance and  Continuing Education (TACE)</vt:lpstr>
      <vt:lpstr>Lessons Learned</vt:lpstr>
      <vt:lpstr>Barriers</vt:lpstr>
      <vt:lpstr>Opportunities for Collaboration</vt:lpstr>
      <vt:lpstr>New NIDRR application</vt:lpstr>
      <vt:lpstr>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NIDRR TRAINING OVERVIEW</dc:title>
  <dc:creator>Melba Brown</dc:creator>
  <cp:lastModifiedBy>Brian Schuetz</cp:lastModifiedBy>
  <cp:revision>88</cp:revision>
  <cp:lastPrinted>2014-03-25T17:34:44Z</cp:lastPrinted>
  <dcterms:created xsi:type="dcterms:W3CDTF">2014-01-15T19:40:18Z</dcterms:created>
  <dcterms:modified xsi:type="dcterms:W3CDTF">2014-03-28T18:06:50Z</dcterms:modified>
</cp:coreProperties>
</file>